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06" r:id="rId4"/>
    <p:sldMasterId id="2147483707" r:id="rId5"/>
    <p:sldMasterId id="2147483708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</p:sldIdLst>
  <p:sldSz cy="5143500" cx="9144000"/>
  <p:notesSz cx="6858000" cy="9144000"/>
  <p:embeddedFontLst>
    <p:embeddedFont>
      <p:font typeface="Roboto Slab"/>
      <p:regular r:id="rId15"/>
      <p:bold r:id="rId16"/>
    </p:embeddedFont>
    <p:embeddedFont>
      <p:font typeface="Roboto"/>
      <p:regular r:id="rId17"/>
      <p:bold r:id="rId18"/>
      <p:italic r:id="rId19"/>
      <p:boldItalic r:id="rId20"/>
    </p:embeddedFont>
    <p:embeddedFont>
      <p:font typeface="Roboto Medium"/>
      <p:regular r:id="rId21"/>
      <p:bold r:id="rId22"/>
      <p:italic r:id="rId23"/>
      <p:boldItalic r:id="rId24"/>
    </p:embeddedFont>
    <p:embeddedFont>
      <p:font typeface="Montserrat"/>
      <p:regular r:id="rId25"/>
      <p:bold r:id="rId26"/>
      <p:italic r:id="rId27"/>
      <p:boldItalic r:id="rId28"/>
    </p:embeddedFont>
    <p:embeddedFont>
      <p:font typeface="Montserrat Medium"/>
      <p:regular r:id="rId29"/>
      <p:bold r:id="rId30"/>
      <p:italic r:id="rId31"/>
      <p:boldItalic r:id="rId32"/>
    </p:embeddedFont>
    <p:embeddedFont>
      <p:font typeface="Helvetica Neue"/>
      <p:regular r:id="rId33"/>
      <p:bold r:id="rId34"/>
      <p:italic r:id="rId35"/>
      <p:boldItalic r:id="rId36"/>
    </p:embeddedFont>
    <p:embeddedFont>
      <p:font typeface="Helvetica Neue Light"/>
      <p:regular r:id="rId37"/>
      <p:bold r:id="rId38"/>
      <p:italic r:id="rId39"/>
      <p:boldItalic r:id="rId40"/>
    </p:embeddedFont>
    <p:embeddedFont>
      <p:font typeface="Roboto Slab Regular"/>
      <p:regular r:id="rId41"/>
      <p:bold r:id="rId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512">
          <p15:clr>
            <a:srgbClr val="9AA0A6"/>
          </p15:clr>
        </p15:guide>
        <p15:guide id="2" orient="horz" pos="2899">
          <p15:clr>
            <a:srgbClr val="9AA0A6"/>
          </p15:clr>
        </p15:guide>
        <p15:guide id="3" pos="484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512" orient="horz"/>
        <p:guide pos="2899" orient="horz"/>
        <p:guide pos="484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HelveticaNeueLight-boldItalic.fntdata"/><Relationship Id="rId20" Type="http://schemas.openxmlformats.org/officeDocument/2006/relationships/font" Target="fonts/Roboto-boldItalic.fntdata"/><Relationship Id="rId42" Type="http://schemas.openxmlformats.org/officeDocument/2006/relationships/font" Target="fonts/RobotoSlabRegular-bold.fntdata"/><Relationship Id="rId41" Type="http://schemas.openxmlformats.org/officeDocument/2006/relationships/font" Target="fonts/RobotoSlabRegular-regular.fntdata"/><Relationship Id="rId22" Type="http://schemas.openxmlformats.org/officeDocument/2006/relationships/font" Target="fonts/RobotoMedium-bold.fntdata"/><Relationship Id="rId21" Type="http://schemas.openxmlformats.org/officeDocument/2006/relationships/font" Target="fonts/RobotoMedium-regular.fntdata"/><Relationship Id="rId24" Type="http://schemas.openxmlformats.org/officeDocument/2006/relationships/font" Target="fonts/RobotoMedium-boldItalic.fntdata"/><Relationship Id="rId23" Type="http://schemas.openxmlformats.org/officeDocument/2006/relationships/font" Target="fonts/RobotoMedium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26" Type="http://schemas.openxmlformats.org/officeDocument/2006/relationships/font" Target="fonts/Montserrat-bold.fntdata"/><Relationship Id="rId25" Type="http://schemas.openxmlformats.org/officeDocument/2006/relationships/font" Target="fonts/Montserrat-regular.fntdata"/><Relationship Id="rId28" Type="http://schemas.openxmlformats.org/officeDocument/2006/relationships/font" Target="fonts/Montserrat-boldItalic.fntdata"/><Relationship Id="rId27" Type="http://schemas.openxmlformats.org/officeDocument/2006/relationships/font" Target="fonts/Montserrat-italic.fntdata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29" Type="http://schemas.openxmlformats.org/officeDocument/2006/relationships/font" Target="fonts/MontserratMedium-regular.fntdata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font" Target="fonts/MontserratMedium-italic.fntdata"/><Relationship Id="rId30" Type="http://schemas.openxmlformats.org/officeDocument/2006/relationships/font" Target="fonts/MontserratMedium-bold.fntdata"/><Relationship Id="rId11" Type="http://schemas.openxmlformats.org/officeDocument/2006/relationships/slide" Target="slides/slide4.xml"/><Relationship Id="rId33" Type="http://schemas.openxmlformats.org/officeDocument/2006/relationships/font" Target="fonts/HelveticaNeue-regular.fntdata"/><Relationship Id="rId10" Type="http://schemas.openxmlformats.org/officeDocument/2006/relationships/slide" Target="slides/slide3.xml"/><Relationship Id="rId32" Type="http://schemas.openxmlformats.org/officeDocument/2006/relationships/font" Target="fonts/MontserratMedium-boldItalic.fntdata"/><Relationship Id="rId13" Type="http://schemas.openxmlformats.org/officeDocument/2006/relationships/slide" Target="slides/slide6.xml"/><Relationship Id="rId35" Type="http://schemas.openxmlformats.org/officeDocument/2006/relationships/font" Target="fonts/HelveticaNeue-italic.fntdata"/><Relationship Id="rId12" Type="http://schemas.openxmlformats.org/officeDocument/2006/relationships/slide" Target="slides/slide5.xml"/><Relationship Id="rId34" Type="http://schemas.openxmlformats.org/officeDocument/2006/relationships/font" Target="fonts/HelveticaNeue-bold.fntdata"/><Relationship Id="rId15" Type="http://schemas.openxmlformats.org/officeDocument/2006/relationships/font" Target="fonts/RobotoSlab-regular.fntdata"/><Relationship Id="rId37" Type="http://schemas.openxmlformats.org/officeDocument/2006/relationships/font" Target="fonts/HelveticaNeueLight-regular.fntdata"/><Relationship Id="rId14" Type="http://schemas.openxmlformats.org/officeDocument/2006/relationships/slide" Target="slides/slide7.xml"/><Relationship Id="rId36" Type="http://schemas.openxmlformats.org/officeDocument/2006/relationships/font" Target="fonts/HelveticaNeue-boldItalic.fntdata"/><Relationship Id="rId17" Type="http://schemas.openxmlformats.org/officeDocument/2006/relationships/font" Target="fonts/Roboto-regular.fntdata"/><Relationship Id="rId39" Type="http://schemas.openxmlformats.org/officeDocument/2006/relationships/font" Target="fonts/HelveticaNeueLight-italic.fntdata"/><Relationship Id="rId16" Type="http://schemas.openxmlformats.org/officeDocument/2006/relationships/font" Target="fonts/RobotoSlab-bold.fntdata"/><Relationship Id="rId38" Type="http://schemas.openxmlformats.org/officeDocument/2006/relationships/font" Target="fonts/HelveticaNeueLight-bold.fntdata"/><Relationship Id="rId19" Type="http://schemas.openxmlformats.org/officeDocument/2006/relationships/font" Target="fonts/Roboto-italic.fntdata"/><Relationship Id="rId18" Type="http://schemas.openxmlformats.org/officeDocument/2006/relationships/font" Target="fonts/Roboto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8b19b38507_0_25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8b19b38507_0_25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91af25c41a_0_6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g91af25c41a_0_6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91af25c41a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91af25c41a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91af25c41a_0_2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91af25c41a_0_2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91af25c41a_0_2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91af25c41a_0_2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4c7f726813_0_3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4c7f726813_0_3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6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jp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1.png"/><Relationship Id="rId4" Type="http://schemas.openxmlformats.org/officeDocument/2006/relationships/image" Target="../media/image9.jpg"/><Relationship Id="rId5" Type="http://schemas.openxmlformats.org/officeDocument/2006/relationships/image" Target="../media/image14.jpg"/><Relationship Id="rId6" Type="http://schemas.openxmlformats.org/officeDocument/2006/relationships/image" Target="../media/image12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Relationship Id="rId3" Type="http://schemas.openxmlformats.org/officeDocument/2006/relationships/image" Target="../media/image1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png"/><Relationship Id="rId3" Type="http://schemas.openxmlformats.org/officeDocument/2006/relationships/image" Target="../media/image1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png"/><Relationship Id="rId3" Type="http://schemas.openxmlformats.org/officeDocument/2006/relationships/image" Target="../media/image1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.png"/><Relationship Id="rId3" Type="http://schemas.openxmlformats.org/officeDocument/2006/relationships/image" Target="../media/image1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.png"/><Relationship Id="rId3" Type="http://schemas.openxmlformats.org/officeDocument/2006/relationships/image" Target="../media/image1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Relationship Id="rId3" Type="http://schemas.openxmlformats.org/officeDocument/2006/relationships/image" Target="../media/image1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1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1.jpg"/><Relationship Id="rId3" Type="http://schemas.openxmlformats.org/officeDocument/2006/relationships/image" Target="../media/image1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0.png"/><Relationship Id="rId3" Type="http://schemas.openxmlformats.org/officeDocument/2006/relationships/image" Target="../media/image1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1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jp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5.jpg"/><Relationship Id="rId3" Type="http://schemas.openxmlformats.org/officeDocument/2006/relationships/image" Target="../media/image1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lanced Slide Style">
  <p:cSld name="CUSTOM_5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13"/>
          <p:cNvPicPr preferRelativeResize="0"/>
          <p:nvPr/>
        </p:nvPicPr>
        <p:blipFill rotWithShape="1">
          <a:blip r:embed="rId2">
            <a:alphaModFix/>
          </a:blip>
          <a:srcRect b="0" l="14559" r="0" t="0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re text + Img Slide Style">
  <p:cSld name="CAPTION_ONLY_1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14"/>
          <p:cNvPicPr preferRelativeResize="0"/>
          <p:nvPr/>
        </p:nvPicPr>
        <p:blipFill rotWithShape="1">
          <a:blip r:embed="rId2">
            <a:alphaModFix/>
          </a:blip>
          <a:srcRect b="0" l="39500" r="0" t="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>
  <p:cSld name="TITLE_1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6" name="Google Shape;56;p15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7" name="Google Shape;57;p15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 CHECKED">
  <p:cSld name="CUSTOM_7_1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59" name="Google Shape;59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60" name="Google Shape;60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639" y="3172805"/>
            <a:ext cx="266022" cy="235093"/>
          </a:xfrm>
          <a:prstGeom prst="rect">
            <a:avLst/>
          </a:prstGeom>
          <a:noFill/>
          <a:ln cap="flat" cmpd="sng" w="9525">
            <a:solidFill>
              <a:srgbClr val="2DC5FA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Image" id="62" name="Google Shape;62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3" name="Google Shape;63;p16"/>
          <p:cNvCxnSpPr/>
          <p:nvPr/>
        </p:nvCxnSpPr>
        <p:spPr>
          <a:xfrm flipH="1" rot="10800000">
            <a:off x="861725" y="534795"/>
            <a:ext cx="5100" cy="2464800"/>
          </a:xfrm>
          <a:prstGeom prst="straightConnector1">
            <a:avLst/>
          </a:prstGeom>
          <a:noFill/>
          <a:ln cap="flat" cmpd="sng" w="38100">
            <a:solidFill>
              <a:srgbClr val="2DC5FA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opening style slide" type="title">
  <p:cSld name="TITLE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8"/>
          <p:cNvSpPr txBox="1"/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0" name="Google Shape;70;p18"/>
          <p:cNvSpPr txBox="1"/>
          <p:nvPr>
            <p:ph idx="2" type="title"/>
          </p:nvPr>
        </p:nvSpPr>
        <p:spPr>
          <a:xfrm>
            <a:off x="1959551" y="32840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400"/>
              <a:buFont typeface="Roboto Slab"/>
              <a:buNone/>
              <a:defRPr b="1" sz="34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71" name="Google Shape;71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2" name="Google Shape;72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262625" y="157300"/>
            <a:ext cx="1663599" cy="1663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75" name="Google Shape;75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/3 Text - 1/3 Image" type="tx">
  <p:cSld name="TITLE_AND_BODY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0"/>
          <p:cNvSpPr txBox="1"/>
          <p:nvPr>
            <p:ph type="title"/>
          </p:nvPr>
        </p:nvSpPr>
        <p:spPr>
          <a:xfrm>
            <a:off x="349624" y="1318750"/>
            <a:ext cx="5468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8" name="Google Shape;78;p20"/>
          <p:cNvSpPr txBox="1"/>
          <p:nvPr>
            <p:ph idx="2" type="title"/>
          </p:nvPr>
        </p:nvSpPr>
        <p:spPr>
          <a:xfrm>
            <a:off x="349624" y="794825"/>
            <a:ext cx="5468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9" name="Google Shape;79;p20"/>
          <p:cNvSpPr txBox="1"/>
          <p:nvPr>
            <p:ph idx="1" type="body"/>
          </p:nvPr>
        </p:nvSpPr>
        <p:spPr>
          <a:xfrm>
            <a:off x="359076" y="1895525"/>
            <a:ext cx="5468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80" name="Google Shape;80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2 Text - 1/2 Image">
  <p:cSld name="TITLE_AND_BODY_1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1"/>
          <p:cNvSpPr txBox="1"/>
          <p:nvPr>
            <p:ph type="title"/>
          </p:nvPr>
        </p:nvSpPr>
        <p:spPr>
          <a:xfrm>
            <a:off x="349625" y="1318750"/>
            <a:ext cx="4340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3" name="Google Shape;83;p21"/>
          <p:cNvSpPr txBox="1"/>
          <p:nvPr>
            <p:ph idx="2" type="title"/>
          </p:nvPr>
        </p:nvSpPr>
        <p:spPr>
          <a:xfrm>
            <a:off x="349625" y="794825"/>
            <a:ext cx="4340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4" name="Google Shape;84;p21"/>
          <p:cNvSpPr txBox="1"/>
          <p:nvPr>
            <p:ph idx="1" type="body"/>
          </p:nvPr>
        </p:nvSpPr>
        <p:spPr>
          <a:xfrm>
            <a:off x="359075" y="1895525"/>
            <a:ext cx="421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85" name="Google Shape;85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3 Text - 2/3 Image">
  <p:cSld name="TITLE_AND_BODY_1_1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/>
          <p:nvPr>
            <p:ph type="title"/>
          </p:nvPr>
        </p:nvSpPr>
        <p:spPr>
          <a:xfrm>
            <a:off x="349625" y="1318750"/>
            <a:ext cx="2711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8" name="Google Shape;88;p22"/>
          <p:cNvSpPr txBox="1"/>
          <p:nvPr>
            <p:ph idx="2" type="title"/>
          </p:nvPr>
        </p:nvSpPr>
        <p:spPr>
          <a:xfrm>
            <a:off x="349625" y="794825"/>
            <a:ext cx="2711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9" name="Google Shape;89;p22"/>
          <p:cNvSpPr txBox="1"/>
          <p:nvPr>
            <p:ph idx="1" type="body"/>
          </p:nvPr>
        </p:nvSpPr>
        <p:spPr>
          <a:xfrm>
            <a:off x="355525" y="1895525"/>
            <a:ext cx="2711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90" name="Google Shape;90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3" name="Google Shape;93;p2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94" name="Google Shape;94;p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95" name="Google Shape;95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8" name="Google Shape;98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MMARY">
  <p:cSld name="TITLE_ONLY_1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101" name="Google Shape;101;p25"/>
          <p:cNvCxnSpPr/>
          <p:nvPr/>
        </p:nvCxnSpPr>
        <p:spPr>
          <a:xfrm>
            <a:off x="3107937" y="2679329"/>
            <a:ext cx="6296700" cy="0"/>
          </a:xfrm>
          <a:prstGeom prst="straightConnector1">
            <a:avLst/>
          </a:prstGeom>
          <a:noFill/>
          <a:ln cap="flat" cmpd="sng" w="19050">
            <a:solidFill>
              <a:srgbClr val="D0D0D0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id="102" name="Google Shape;102;p25"/>
          <p:cNvPicPr preferRelativeResize="0"/>
          <p:nvPr/>
        </p:nvPicPr>
        <p:blipFill rotWithShape="1">
          <a:blip r:embed="rId2">
            <a:alphaModFix/>
          </a:blip>
          <a:srcRect b="0" l="17192" r="17186" t="0"/>
          <a:stretch/>
        </p:blipFill>
        <p:spPr>
          <a:xfrm>
            <a:off x="443896" y="1240100"/>
            <a:ext cx="2912400" cy="29589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" id="103" name="Google Shape;103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38788" y="-225257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04" name="Google Shape;104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0625" y="31718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6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7" name="Google Shape;107;p26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8" name="Google Shape;108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Slide Style">
  <p:cSld name="MAIN_POINT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7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11" name="Google Shape;111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lit Screen Style">
  <p:cSld name="SECTION_TITLE_AND_DESCRIPTION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2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5" name="Google Shape;115;p2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6" name="Google Shape;116;p2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" name="Google Shape;117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re text + Img Slide Style">
  <p:cSld name="CAPTION_ONLY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29"/>
          <p:cNvPicPr preferRelativeResize="0"/>
          <p:nvPr/>
        </p:nvPicPr>
        <p:blipFill rotWithShape="1">
          <a:blip r:embed="rId2">
            <a:alphaModFix/>
          </a:blip>
          <a:srcRect b="0" l="39500" r="0" t="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30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2" name="Google Shape;122;p30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3" name="Google Shape;123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Features, round photo">
  <p:cSld name="CUSTOM_9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37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26" name="Google Shape;126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23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27" name="Google Shape;127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398418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" id="128" name="Google Shape;128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31"/>
          <p:cNvSpPr txBox="1"/>
          <p:nvPr/>
        </p:nvSpPr>
        <p:spPr>
          <a:xfrm>
            <a:off x="11927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latin typeface="Roboto Slab"/>
                <a:ea typeface="Roboto Slab"/>
                <a:cs typeface="Roboto Slab"/>
                <a:sym typeface="Roboto Slab"/>
              </a:rPr>
              <a:t>O</a:t>
            </a:r>
            <a:r>
              <a:rPr b="1" lang="en" sz="1800">
                <a:latin typeface="Roboto Slab"/>
                <a:ea typeface="Roboto Slab"/>
                <a:cs typeface="Roboto Slab"/>
                <a:sym typeface="Roboto Slab"/>
              </a:rPr>
              <a:t>bserve</a:t>
            </a:r>
            <a:endParaRPr i="0" sz="1800" u="none" cap="none" strike="noStrike"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130" name="Google Shape;130;p31"/>
          <p:cNvSpPr txBox="1"/>
          <p:nvPr/>
        </p:nvSpPr>
        <p:spPr>
          <a:xfrm>
            <a:off x="11825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31"/>
          <p:cNvSpPr txBox="1"/>
          <p:nvPr/>
        </p:nvSpPr>
        <p:spPr>
          <a:xfrm>
            <a:off x="386857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31"/>
          <p:cNvSpPr txBox="1"/>
          <p:nvPr/>
        </p:nvSpPr>
        <p:spPr>
          <a:xfrm>
            <a:off x="65546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31"/>
          <p:cNvSpPr txBox="1"/>
          <p:nvPr/>
        </p:nvSpPr>
        <p:spPr>
          <a:xfrm>
            <a:off x="387877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latin typeface="Roboto Slab"/>
                <a:ea typeface="Roboto Slab"/>
                <a:cs typeface="Roboto Slab"/>
                <a:sym typeface="Roboto Slab"/>
              </a:rPr>
              <a:t>E</a:t>
            </a:r>
            <a:r>
              <a:rPr b="1" lang="en" sz="1800">
                <a:latin typeface="Roboto Slab"/>
                <a:ea typeface="Roboto Slab"/>
                <a:cs typeface="Roboto Slab"/>
                <a:sym typeface="Roboto Slab"/>
              </a:rPr>
              <a:t>ngage</a:t>
            </a:r>
            <a:endParaRPr i="0" sz="1800" u="none" cap="none" strike="noStrike"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134" name="Google Shape;134;p31"/>
          <p:cNvSpPr txBox="1"/>
          <p:nvPr/>
        </p:nvSpPr>
        <p:spPr>
          <a:xfrm>
            <a:off x="65648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latin typeface="Roboto Slab"/>
                <a:ea typeface="Roboto Slab"/>
                <a:cs typeface="Roboto Slab"/>
                <a:sym typeface="Roboto Slab"/>
              </a:rPr>
              <a:t>I</a:t>
            </a:r>
            <a:r>
              <a:rPr b="1" lang="en" sz="1800">
                <a:latin typeface="Roboto Slab"/>
                <a:ea typeface="Roboto Slab"/>
                <a:cs typeface="Roboto Slab"/>
                <a:sym typeface="Roboto Slab"/>
              </a:rPr>
              <a:t>mmerse</a:t>
            </a:r>
            <a:endParaRPr i="0" sz="1800" u="none" cap="none" strike="noStrike"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135" name="Google Shape;135;p31"/>
          <p:cNvPicPr preferRelativeResize="0"/>
          <p:nvPr/>
        </p:nvPicPr>
        <p:blipFill rotWithShape="1">
          <a:blip r:embed="rId4">
            <a:alphaModFix/>
          </a:blip>
          <a:srcRect b="0" l="17202" r="17189" t="0"/>
          <a:stretch/>
        </p:blipFill>
        <p:spPr>
          <a:xfrm>
            <a:off x="1037599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36" name="Google Shape;136;p31"/>
          <p:cNvPicPr preferRelativeResize="0"/>
          <p:nvPr/>
        </p:nvPicPr>
        <p:blipFill rotWithShape="1">
          <a:blip r:embed="rId5">
            <a:alphaModFix/>
          </a:blip>
          <a:srcRect b="1343" l="17602" r="17989" t="1333"/>
          <a:stretch/>
        </p:blipFill>
        <p:spPr>
          <a:xfrm>
            <a:off x="3723600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37" name="Google Shape;137;p31"/>
          <p:cNvPicPr preferRelativeResize="0"/>
          <p:nvPr/>
        </p:nvPicPr>
        <p:blipFill rotWithShape="1">
          <a:blip r:embed="rId6">
            <a:alphaModFix/>
          </a:blip>
          <a:srcRect b="16683" l="26005" r="30257" t="16689"/>
          <a:stretch/>
        </p:blipFill>
        <p:spPr>
          <a:xfrm>
            <a:off x="6398425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38" name="Google Shape;138;p31"/>
          <p:cNvSpPr txBox="1"/>
          <p:nvPr/>
        </p:nvSpPr>
        <p:spPr>
          <a:xfrm>
            <a:off x="748325" y="3787484"/>
            <a:ext cx="2275200" cy="10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i="0" lang="en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Users and their behaviours</a:t>
            </a:r>
            <a:endParaRPr i="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i="0" lang="en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 the context of their lives. </a:t>
            </a:r>
            <a:endParaRPr i="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9" name="Google Shape;139;p31"/>
          <p:cNvSpPr txBox="1"/>
          <p:nvPr/>
        </p:nvSpPr>
        <p:spPr>
          <a:xfrm>
            <a:off x="3415325" y="3787473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i="0" lang="en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Interact with users through</a:t>
            </a:r>
            <a:br>
              <a:rPr i="0" lang="en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i="0" lang="en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both scheduled and “intercept”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i="0" lang="en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or “guerrilla” encounters </a:t>
            </a:r>
            <a:endParaRPr i="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0" name="Google Shape;140;p31"/>
          <p:cNvSpPr txBox="1"/>
          <p:nvPr/>
        </p:nvSpPr>
        <p:spPr>
          <a:xfrm>
            <a:off x="6158525" y="3787482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i="0" lang="en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Experience</a:t>
            </a:r>
            <a:endParaRPr i="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i="0" lang="en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what your user experiences</a:t>
            </a:r>
            <a:endParaRPr i="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" name="Google Shape;141;p31"/>
          <p:cNvSpPr txBox="1"/>
          <p:nvPr/>
        </p:nvSpPr>
        <p:spPr>
          <a:xfrm>
            <a:off x="350965" y="458100"/>
            <a:ext cx="40110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rPr>
              <a:t>Title of the slide</a:t>
            </a:r>
            <a:endParaRPr sz="3000">
              <a:solidFill>
                <a:srgbClr val="2DC5FA"/>
              </a:solidFill>
              <a:latin typeface="Roboto Slab Regular"/>
              <a:ea typeface="Roboto Slab Regular"/>
              <a:cs typeface="Roboto Slab Regular"/>
              <a:sym typeface="Roboto Slab Regular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ew Chapter - Light Blue">
  <p:cSld name="CUSTOM_1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32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45" name="Google Shape;145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46" name="Google Shape;146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Violet">
  <p:cSld name="CUSTOM_1_1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33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50" name="Google Shape;150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51" name="Google Shape;151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Red">
  <p:cSld name="CUSTOM_1_1_1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34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55" name="Google Shape;155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56" name="Google Shape;156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Yellow">
  <p:cSld name="CUSTOM_1_1_1_1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35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60" name="Google Shape;160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61" name="Google Shape;161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Light Green">
  <p:cSld name="CUSTOM_1_1_1_1_1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3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36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65" name="Google Shape;165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66" name="Google Shape;166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Dark Blue">
  <p:cSld name="CUSTOM_1_1_1_1_1_1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3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37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70" name="Google Shape;170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71" name="Google Shape;171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 Slide Style" type="blank">
  <p:cSld name="BLANK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740200" y="1739950"/>
            <a:ext cx="1663599" cy="16635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74" name="Google Shape;174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75" name="Google Shape;175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s + Image Style">
  <p:cSld name="CUSTOM_6"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39"/>
          <p:cNvPicPr preferRelativeResize="0"/>
          <p:nvPr/>
        </p:nvPicPr>
        <p:blipFill rotWithShape="1">
          <a:blip r:embed="rId2">
            <a:alphaModFix/>
          </a:blip>
          <a:srcRect b="0" l="10533" r="1685" t="0"/>
          <a:stretch/>
        </p:blipFill>
        <p:spPr>
          <a:xfrm>
            <a:off x="3355950" y="489350"/>
            <a:ext cx="5485124" cy="42800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78" name="Google Shape;178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79" name="Google Shape;179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vity Slide Style">
  <p:cSld name="CUSTOM_7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81" name="Google Shape;181;p4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82" name="Google Shape;182;p4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 CHECKED">
  <p:cSld name="CUSTOM_7_1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84" name="Google Shape;184;p4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85" name="Google Shape;185;p4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639" y="2608609"/>
            <a:ext cx="266022" cy="23509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87" name="Google Shape;187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8" name="Google Shape;188;p41"/>
          <p:cNvCxnSpPr/>
          <p:nvPr/>
        </p:nvCxnSpPr>
        <p:spPr>
          <a:xfrm flipH="1" rot="10800000">
            <a:off x="861725" y="-29400"/>
            <a:ext cx="5100" cy="2464800"/>
          </a:xfrm>
          <a:prstGeom prst="straightConnector1">
            <a:avLst/>
          </a:prstGeom>
          <a:noFill/>
          <a:ln cap="flat" cmpd="sng" w="38100">
            <a:solidFill>
              <a:srgbClr val="64C3F5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Features with emoji Style">
  <p:cSld name="CUSTOM_8"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4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383875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4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27860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4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48915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93" name="Google Shape;193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ound Photo and bullet points Style">
  <p:cSld name="CUSTOM_4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43"/>
          <p:cNvPicPr preferRelativeResize="0"/>
          <p:nvPr/>
        </p:nvPicPr>
        <p:blipFill rotWithShape="1">
          <a:blip r:embed="rId2">
            <a:alphaModFix/>
          </a:blip>
          <a:srcRect b="0" l="0" r="33466" t="0"/>
          <a:stretch/>
        </p:blipFill>
        <p:spPr>
          <a:xfrm>
            <a:off x="483025" y="1108650"/>
            <a:ext cx="2926200" cy="29262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lanced Slide Style">
  <p:cSld name="CUSTOM_5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44"/>
          <p:cNvPicPr preferRelativeResize="0"/>
          <p:nvPr/>
        </p:nvPicPr>
        <p:blipFill rotWithShape="1">
          <a:blip r:embed="rId2">
            <a:alphaModFix/>
          </a:blip>
          <a:srcRect b="0" l="14559" r="0" t="0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s Style">
  <p:cSld name="CUSTOM_2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45"/>
          <p:cNvPicPr preferRelativeResize="0"/>
          <p:nvPr/>
        </p:nvPicPr>
        <p:blipFill rotWithShape="1">
          <a:blip r:embed="rId2">
            <a:alphaModFix/>
          </a:blip>
          <a:srcRect b="0" l="16002" r="15784" t="0"/>
          <a:stretch/>
        </p:blipFill>
        <p:spPr>
          <a:xfrm>
            <a:off x="6112453" y="0"/>
            <a:ext cx="512255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45"/>
          <p:cNvSpPr txBox="1"/>
          <p:nvPr/>
        </p:nvSpPr>
        <p:spPr>
          <a:xfrm>
            <a:off x="338725" y="355400"/>
            <a:ext cx="60033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Hear, forget. See, remember</a:t>
            </a:r>
            <a:r>
              <a:rPr b="1" lang="en" sz="30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r>
              <a:rPr b="1"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 sz="30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Do, Understand</a:t>
            </a:r>
            <a:endParaRPr b="1" sz="3000">
              <a:solidFill>
                <a:srgbClr val="434343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descr="Image" id="201" name="Google Shape;201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02" name="Google Shape;202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Style">
  <p:cSld name="CUSTOM_3"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04" name="Google Shape;204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05" name="Google Shape;205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>
  <p:cSld name="TITLE_1"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47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8" name="Google Shape;208;p47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9" name="Google Shape;209;p47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 type="title">
  <p:cSld name="TITLE"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49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16" name="Google Shape;216;p49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17" name="Google Shape;217;p49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 - Horizontale" type="tx">
  <p:cSld name="TITLE_AND_BODY"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50"/>
          <p:cNvSpPr/>
          <p:nvPr>
            <p:ph idx="2" type="pic"/>
          </p:nvPr>
        </p:nvSpPr>
        <p:spPr>
          <a:xfrm>
            <a:off x="1172238" y="252413"/>
            <a:ext cx="6801000" cy="32766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20" name="Google Shape;220;p50"/>
          <p:cNvSpPr txBox="1"/>
          <p:nvPr>
            <p:ph type="title"/>
          </p:nvPr>
        </p:nvSpPr>
        <p:spPr>
          <a:xfrm>
            <a:off x="238125" y="3567113"/>
            <a:ext cx="8667600" cy="7524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21" name="Google Shape;221;p50"/>
          <p:cNvSpPr txBox="1"/>
          <p:nvPr>
            <p:ph idx="1" type="body"/>
          </p:nvPr>
        </p:nvSpPr>
        <p:spPr>
          <a:xfrm>
            <a:off x="238125" y="4291013"/>
            <a:ext cx="86676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22" name="Google Shape;222;p50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- Centré">
  <p:cSld name="Titre - Centré"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51"/>
          <p:cNvSpPr txBox="1"/>
          <p:nvPr>
            <p:ph type="title"/>
          </p:nvPr>
        </p:nvSpPr>
        <p:spPr>
          <a:xfrm>
            <a:off x="666750" y="17002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25" name="Google Shape;225;p51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 - Verticale">
  <p:cSld name="Photo - Verticale"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52"/>
          <p:cNvSpPr/>
          <p:nvPr>
            <p:ph idx="2" type="pic"/>
          </p:nvPr>
        </p:nvSpPr>
        <p:spPr>
          <a:xfrm>
            <a:off x="4937242" y="357188"/>
            <a:ext cx="3571800" cy="43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28" name="Google Shape;228;p52"/>
          <p:cNvSpPr txBox="1"/>
          <p:nvPr>
            <p:ph type="title"/>
          </p:nvPr>
        </p:nvSpPr>
        <p:spPr>
          <a:xfrm>
            <a:off x="619125" y="357188"/>
            <a:ext cx="3833700" cy="20811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  <a:defRPr b="0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29" name="Google Shape;229;p52"/>
          <p:cNvSpPr txBox="1"/>
          <p:nvPr>
            <p:ph idx="1" type="body"/>
          </p:nvPr>
        </p:nvSpPr>
        <p:spPr>
          <a:xfrm>
            <a:off x="619125" y="2447925"/>
            <a:ext cx="3833700" cy="21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30" name="Google Shape;230;p52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- Haut">
  <p:cSld name="Titre - Haut"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53"/>
          <p:cNvSpPr txBox="1"/>
          <p:nvPr>
            <p:ph type="title"/>
          </p:nvPr>
        </p:nvSpPr>
        <p:spPr>
          <a:xfrm>
            <a:off x="633413" y="133350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33" name="Google Shape;233;p53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puces">
  <p:cSld name="Titre et puces"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54"/>
          <p:cNvSpPr txBox="1"/>
          <p:nvPr>
            <p:ph type="title"/>
          </p:nvPr>
        </p:nvSpPr>
        <p:spPr>
          <a:xfrm>
            <a:off x="633413" y="133350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36" name="Google Shape;236;p54"/>
          <p:cNvSpPr txBox="1"/>
          <p:nvPr>
            <p:ph idx="1" type="body"/>
          </p:nvPr>
        </p:nvSpPr>
        <p:spPr>
          <a:xfrm>
            <a:off x="633413" y="1181100"/>
            <a:ext cx="7877100" cy="34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>
            <a:lvl1pPr indent="-37465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7465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7465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7465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7465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37" name="Google Shape;237;p54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, puces et photo">
  <p:cSld name="Titre, puces et photo"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55"/>
          <p:cNvSpPr/>
          <p:nvPr>
            <p:ph idx="2" type="pic"/>
          </p:nvPr>
        </p:nvSpPr>
        <p:spPr>
          <a:xfrm>
            <a:off x="4938713" y="1181100"/>
            <a:ext cx="3571800" cy="34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40" name="Google Shape;240;p55"/>
          <p:cNvSpPr txBox="1"/>
          <p:nvPr>
            <p:ph type="title"/>
          </p:nvPr>
        </p:nvSpPr>
        <p:spPr>
          <a:xfrm>
            <a:off x="633413" y="133350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41" name="Google Shape;241;p55"/>
          <p:cNvSpPr txBox="1"/>
          <p:nvPr>
            <p:ph idx="1" type="body"/>
          </p:nvPr>
        </p:nvSpPr>
        <p:spPr>
          <a:xfrm>
            <a:off x="633413" y="1181100"/>
            <a:ext cx="3833700" cy="34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42" name="Google Shape;242;p55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uces">
  <p:cSld name="Puces"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56"/>
          <p:cNvSpPr txBox="1"/>
          <p:nvPr>
            <p:ph idx="1" type="body"/>
          </p:nvPr>
        </p:nvSpPr>
        <p:spPr>
          <a:xfrm>
            <a:off x="633413" y="666750"/>
            <a:ext cx="7877100" cy="381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>
            <a:lvl1pPr indent="-37465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7465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7465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7465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7465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45" name="Google Shape;245;p56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 photos">
  <p:cSld name="3 photos"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57"/>
          <p:cNvSpPr/>
          <p:nvPr>
            <p:ph idx="2" type="pic"/>
          </p:nvPr>
        </p:nvSpPr>
        <p:spPr>
          <a:xfrm>
            <a:off x="5910263" y="2643188"/>
            <a:ext cx="2776500" cy="20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48" name="Google Shape;248;p57"/>
          <p:cNvSpPr/>
          <p:nvPr>
            <p:ph idx="3" type="pic"/>
          </p:nvPr>
        </p:nvSpPr>
        <p:spPr>
          <a:xfrm>
            <a:off x="5910263" y="423863"/>
            <a:ext cx="2776500" cy="20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49" name="Google Shape;249;p57"/>
          <p:cNvSpPr/>
          <p:nvPr>
            <p:ph idx="4" type="pic"/>
          </p:nvPr>
        </p:nvSpPr>
        <p:spPr>
          <a:xfrm>
            <a:off x="452438" y="423863"/>
            <a:ext cx="5315100" cy="43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50" name="Google Shape;250;p57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itation">
  <p:cSld name="Citation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58"/>
          <p:cNvSpPr txBox="1"/>
          <p:nvPr>
            <p:ph idx="1" type="body"/>
          </p:nvPr>
        </p:nvSpPr>
        <p:spPr>
          <a:xfrm>
            <a:off x="895350" y="3357563"/>
            <a:ext cx="7358100" cy="2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b="0" i="1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53" name="Google Shape;253;p58"/>
          <p:cNvSpPr txBox="1"/>
          <p:nvPr>
            <p:ph idx="2" type="body"/>
          </p:nvPr>
        </p:nvSpPr>
        <p:spPr>
          <a:xfrm>
            <a:off x="895350" y="2278856"/>
            <a:ext cx="73581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54" name="Google Shape;254;p58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">
  <p:cSld name="Photo"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59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57" name="Google Shape;257;p59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erge">
  <p:cSld name="Vierge"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60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1">
  <p:cSld name="TITLE_1"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6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19050" lIns="19050" spcFirstLastPara="1" rIns="19050" wrap="square" tIns="1905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62" name="Google Shape;262;p6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ctr" bIns="19050" lIns="19050" spcFirstLastPara="1" rIns="19050" wrap="square" tIns="19050">
            <a:noAutofit/>
          </a:bodyPr>
          <a:lstStyle>
            <a:lvl1pPr lvl="0" rtl="0" algn="ctr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63" name="Google Shape;263;p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19050" lIns="19050" spcFirstLastPara="1" rIns="19050" wrap="square" tIns="1905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theme" Target="../theme/theme2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5.xml"/><Relationship Id="rId22" Type="http://schemas.openxmlformats.org/officeDocument/2006/relationships/slideLayout" Target="../slideLayouts/slideLayout37.xml"/><Relationship Id="rId21" Type="http://schemas.openxmlformats.org/officeDocument/2006/relationships/slideLayout" Target="../slideLayouts/slideLayout36.xml"/><Relationship Id="rId24" Type="http://schemas.openxmlformats.org/officeDocument/2006/relationships/slideLayout" Target="../slideLayouts/slideLayout39.xml"/><Relationship Id="rId23" Type="http://schemas.openxmlformats.org/officeDocument/2006/relationships/slideLayout" Target="../slideLayouts/slideLayout38.xml"/><Relationship Id="rId1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26" Type="http://schemas.openxmlformats.org/officeDocument/2006/relationships/slideLayout" Target="../slideLayouts/slideLayout41.xml"/><Relationship Id="rId25" Type="http://schemas.openxmlformats.org/officeDocument/2006/relationships/slideLayout" Target="../slideLayouts/slideLayout40.xml"/><Relationship Id="rId28" Type="http://schemas.openxmlformats.org/officeDocument/2006/relationships/slideLayout" Target="../slideLayouts/slideLayout43.xml"/><Relationship Id="rId27" Type="http://schemas.openxmlformats.org/officeDocument/2006/relationships/slideLayout" Target="../slideLayouts/slideLayout42.xml"/><Relationship Id="rId5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1.xml"/><Relationship Id="rId29" Type="http://schemas.openxmlformats.org/officeDocument/2006/relationships/slideLayout" Target="../slideLayouts/slideLayout44.xml"/><Relationship Id="rId7" Type="http://schemas.openxmlformats.org/officeDocument/2006/relationships/slideLayout" Target="../slideLayouts/slideLayout22.xml"/><Relationship Id="rId8" Type="http://schemas.openxmlformats.org/officeDocument/2006/relationships/slideLayout" Target="../slideLayouts/slideLayout23.xml"/><Relationship Id="rId31" Type="http://schemas.openxmlformats.org/officeDocument/2006/relationships/theme" Target="../theme/theme1.xml"/><Relationship Id="rId3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0.xml"/><Relationship Id="rId14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2.xml"/><Relationship Id="rId16" Type="http://schemas.openxmlformats.org/officeDocument/2006/relationships/slideLayout" Target="../slideLayouts/slideLayout31.xml"/><Relationship Id="rId19" Type="http://schemas.openxmlformats.org/officeDocument/2006/relationships/slideLayout" Target="../slideLayouts/slideLayout34.xml"/><Relationship Id="rId18" Type="http://schemas.openxmlformats.org/officeDocument/2006/relationships/slideLayout" Target="../slideLayouts/slideLayout33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slideLayout" Target="../slideLayouts/slideLayout47.xml"/><Relationship Id="rId3" Type="http://schemas.openxmlformats.org/officeDocument/2006/relationships/slideLayout" Target="../slideLayouts/slideLayout48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Relationship Id="rId5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2.xml"/><Relationship Id="rId8" Type="http://schemas.openxmlformats.org/officeDocument/2006/relationships/slideLayout" Target="../slideLayouts/slideLayout53.xml"/><Relationship Id="rId11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5.xml"/><Relationship Id="rId13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57.xml"/><Relationship Id="rId14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6" name="Google Shape;66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  <a:defRPr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67" name="Google Shape;67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  <p:sldLayoutId id="2147483677" r:id="rId15"/>
    <p:sldLayoutId id="2147483678" r:id="rId16"/>
    <p:sldLayoutId id="2147483679" r:id="rId17"/>
    <p:sldLayoutId id="2147483680" r:id="rId18"/>
    <p:sldLayoutId id="2147483681" r:id="rId19"/>
    <p:sldLayoutId id="2147483682" r:id="rId20"/>
    <p:sldLayoutId id="2147483683" r:id="rId21"/>
    <p:sldLayoutId id="2147483684" r:id="rId22"/>
    <p:sldLayoutId id="2147483685" r:id="rId23"/>
    <p:sldLayoutId id="2147483686" r:id="rId24"/>
    <p:sldLayoutId id="2147483687" r:id="rId25"/>
    <p:sldLayoutId id="2147483688" r:id="rId26"/>
    <p:sldLayoutId id="2147483689" r:id="rId27"/>
    <p:sldLayoutId id="2147483690" r:id="rId28"/>
    <p:sldLayoutId id="2147483691" r:id="rId29"/>
    <p:sldLayoutId id="2147483692" r:id="rId3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48"/>
          <p:cNvSpPr txBox="1"/>
          <p:nvPr>
            <p:ph type="title"/>
          </p:nvPr>
        </p:nvSpPr>
        <p:spPr>
          <a:xfrm>
            <a:off x="633413" y="133350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12" name="Google Shape;212;p48"/>
          <p:cNvSpPr txBox="1"/>
          <p:nvPr>
            <p:ph idx="1" type="body"/>
          </p:nvPr>
        </p:nvSpPr>
        <p:spPr>
          <a:xfrm>
            <a:off x="633413" y="1181100"/>
            <a:ext cx="7877100" cy="34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13" name="Google Shape;213;p48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  <p:sldLayoutId id="2147483704" r:id="rId12"/>
    <p:sldLayoutId id="214748370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9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2.png"/><Relationship Id="rId4" Type="http://schemas.openxmlformats.org/officeDocument/2006/relationships/image" Target="../media/image30.png"/><Relationship Id="rId5" Type="http://schemas.openxmlformats.org/officeDocument/2006/relationships/image" Target="../media/image2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3.png"/><Relationship Id="rId4" Type="http://schemas.openxmlformats.org/officeDocument/2006/relationships/image" Target="../media/image2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62"/>
          <p:cNvSpPr txBox="1"/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DATA ANALYTICS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| IRONHACK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9" name="Google Shape;269;p62"/>
          <p:cNvSpPr txBox="1"/>
          <p:nvPr>
            <p:ph idx="2" type="title"/>
          </p:nvPr>
        </p:nvSpPr>
        <p:spPr>
          <a:xfrm>
            <a:off x="1959551" y="32840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A/B Testing: Case Study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70" name="Google Shape;270;p62"/>
          <p:cNvPicPr preferRelativeResize="0"/>
          <p:nvPr/>
        </p:nvPicPr>
        <p:blipFill rotWithShape="1">
          <a:blip r:embed="rId3">
            <a:alphaModFix/>
          </a:blip>
          <a:srcRect b="0" l="33453" r="0" t="0"/>
          <a:stretch/>
        </p:blipFill>
        <p:spPr>
          <a:xfrm>
            <a:off x="439475" y="3165750"/>
            <a:ext cx="1413000" cy="14130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63"/>
          <p:cNvSpPr txBox="1"/>
          <p:nvPr/>
        </p:nvSpPr>
        <p:spPr>
          <a:xfrm>
            <a:off x="3998738" y="1679400"/>
            <a:ext cx="4338900" cy="23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 Medium"/>
              <a:buAutoNum type="arabicPeriod"/>
            </a:pPr>
            <a:r>
              <a:rPr lang="en" sz="2000">
                <a:latin typeface="Montserrat Medium"/>
                <a:ea typeface="Montserrat Medium"/>
                <a:cs typeface="Montserrat Medium"/>
                <a:sym typeface="Montserrat Medium"/>
              </a:rPr>
              <a:t>A/B Testing</a:t>
            </a:r>
            <a:endParaRPr sz="20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 Medium"/>
              <a:buAutoNum type="arabicPeriod"/>
            </a:pPr>
            <a:r>
              <a:rPr lang="en" sz="2000">
                <a:latin typeface="Montserrat Medium"/>
                <a:ea typeface="Montserrat Medium"/>
                <a:cs typeface="Montserrat Medium"/>
                <a:sym typeface="Montserrat Medium"/>
              </a:rPr>
              <a:t>Business Case Scenario</a:t>
            </a:r>
            <a:endParaRPr sz="2000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endParaRPr sz="20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76" name="Google Shape;276;p63"/>
          <p:cNvSpPr txBox="1"/>
          <p:nvPr/>
        </p:nvSpPr>
        <p:spPr>
          <a:xfrm>
            <a:off x="3907193" y="985600"/>
            <a:ext cx="40212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Agenda</a:t>
            </a:r>
            <a:endParaRPr b="1" sz="23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7" name="Google Shape;277;p63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sz="5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78" name="Google Shape;278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8125" y="1127525"/>
            <a:ext cx="2838425" cy="2971800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63"/>
          <p:cNvSpPr txBox="1"/>
          <p:nvPr/>
        </p:nvSpPr>
        <p:spPr>
          <a:xfrm>
            <a:off x="1544350" y="41775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Credit: Unsplash</a:t>
            </a:r>
            <a:endParaRPr b="1" sz="5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80" name="Google Shape;280;p63"/>
          <p:cNvPicPr preferRelativeResize="0"/>
          <p:nvPr/>
        </p:nvPicPr>
        <p:blipFill rotWithShape="1">
          <a:blip r:embed="rId5">
            <a:alphaModFix/>
          </a:blip>
          <a:srcRect b="0" l="0" r="0" t="30323"/>
          <a:stretch/>
        </p:blipFill>
        <p:spPr>
          <a:xfrm>
            <a:off x="768125" y="1127525"/>
            <a:ext cx="2838424" cy="29717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64"/>
          <p:cNvSpPr/>
          <p:nvPr/>
        </p:nvSpPr>
        <p:spPr>
          <a:xfrm>
            <a:off x="4532199" y="-21928"/>
            <a:ext cx="4637100" cy="5187300"/>
          </a:xfrm>
          <a:prstGeom prst="rect">
            <a:avLst/>
          </a:prstGeom>
          <a:solidFill>
            <a:srgbClr val="E17B75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Helvetica Neue"/>
              <a:buNone/>
            </a:pPr>
            <a:r>
              <a:t/>
            </a:r>
            <a:endParaRPr b="1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Image" id="286" name="Google Shape;286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243012" y="3481388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32188" y="-345675"/>
            <a:ext cx="4637100" cy="61396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88" name="Google Shape;288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64"/>
          <p:cNvSpPr txBox="1"/>
          <p:nvPr/>
        </p:nvSpPr>
        <p:spPr>
          <a:xfrm>
            <a:off x="710700" y="1931900"/>
            <a:ext cx="3105600" cy="12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7B75"/>
              </a:buClr>
              <a:buSzPts val="3000"/>
              <a:buFont typeface="Arial"/>
              <a:buNone/>
            </a:pPr>
            <a:r>
              <a:rPr b="1" lang="en" sz="3000">
                <a:solidFill>
                  <a:srgbClr val="2E2E2E"/>
                </a:solidFill>
                <a:latin typeface="Montserrat"/>
                <a:ea typeface="Montserrat"/>
                <a:cs typeface="Montserrat"/>
                <a:sym typeface="Montserrat"/>
              </a:rPr>
              <a:t>WHAT’S</a:t>
            </a:r>
            <a:endParaRPr b="1" sz="3000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7B75"/>
              </a:buClr>
              <a:buSzPts val="3000"/>
              <a:buFont typeface="Arial"/>
              <a:buNone/>
            </a:pPr>
            <a:r>
              <a:rPr b="1" lang="en" sz="30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A/B TESTING?</a:t>
            </a:r>
            <a:endParaRPr b="1" sz="3000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65"/>
          <p:cNvSpPr txBox="1"/>
          <p:nvPr/>
        </p:nvSpPr>
        <p:spPr>
          <a:xfrm>
            <a:off x="805675" y="1838275"/>
            <a:ext cx="7551600" cy="26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You are a newly hired junior analyst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An experiment was designed as an A/B test with a measurement period of 3/15/2017 – 4/30/2017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The experiment is a digital experiment on a website that your company uses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The users/customers go on the website to register for the company’s services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Data is available at your disposal. Understand the data, hypothesis tested, and the business objectives.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b="1" lang="en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Analyse the data and answer the business problems.</a:t>
            </a:r>
            <a:endParaRPr sz="20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5" name="Google Shape;295;p65"/>
          <p:cNvSpPr txBox="1"/>
          <p:nvPr/>
        </p:nvSpPr>
        <p:spPr>
          <a:xfrm>
            <a:off x="585600" y="1061800"/>
            <a:ext cx="66945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BUSINESS</a:t>
            </a:r>
            <a:r>
              <a:rPr b="1" lang="en" sz="23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CASE</a:t>
            </a:r>
            <a:r>
              <a:rPr b="1" lang="en" sz="23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23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Scenario</a:t>
            </a:r>
            <a:endParaRPr sz="23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6" name="Google Shape;296;p65"/>
          <p:cNvSpPr txBox="1"/>
          <p:nvPr/>
        </p:nvSpPr>
        <p:spPr>
          <a:xfrm>
            <a:off x="94250" y="436475"/>
            <a:ext cx="13044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sz="5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66"/>
          <p:cNvSpPr txBox="1"/>
          <p:nvPr/>
        </p:nvSpPr>
        <p:spPr>
          <a:xfrm>
            <a:off x="805675" y="1838275"/>
            <a:ext cx="7551600" cy="26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Hypotheses: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A more modern UI and prompts would make clients feel more comfortable with the process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Clients would complete the new process at a higher rate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Objectives: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Analyze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the ways in which clients interact differently with your product. 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Measure the impact of the new process perform. What are some differences?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2" name="Google Shape;302;p66"/>
          <p:cNvSpPr txBox="1"/>
          <p:nvPr/>
        </p:nvSpPr>
        <p:spPr>
          <a:xfrm>
            <a:off x="585600" y="1061800"/>
            <a:ext cx="66945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Hypothesis</a:t>
            </a:r>
            <a:r>
              <a:rPr b="1" lang="en" sz="23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&amp; Objectives</a:t>
            </a:r>
            <a:endParaRPr b="1" sz="23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3" name="Google Shape;303;p66"/>
          <p:cNvSpPr txBox="1"/>
          <p:nvPr/>
        </p:nvSpPr>
        <p:spPr>
          <a:xfrm>
            <a:off x="94250" y="436475"/>
            <a:ext cx="13044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sz="5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67"/>
          <p:cNvSpPr txBox="1"/>
          <p:nvPr/>
        </p:nvSpPr>
        <p:spPr>
          <a:xfrm>
            <a:off x="805675" y="1838275"/>
            <a:ext cx="7551600" cy="26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b="1" lang="en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Data set 1 (df_final_demo) </a:t>
            </a: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contains client demographic information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b="1" lang="en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 Data set 2 (df_final_web_data) </a:t>
            </a: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contains web hit level web activity         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(split into 2 parts: pt_1 and pt_2)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b="1" lang="en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Data set 3 (df_final_experiment_clients) </a:t>
            </a: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contains a list of clients              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and indicates whether they were a part of the experiment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9" name="Google Shape;309;p67"/>
          <p:cNvSpPr txBox="1"/>
          <p:nvPr/>
        </p:nvSpPr>
        <p:spPr>
          <a:xfrm>
            <a:off x="585600" y="1061800"/>
            <a:ext cx="66945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Available</a:t>
            </a:r>
            <a:r>
              <a:rPr b="1" lang="en" sz="23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Data</a:t>
            </a:r>
            <a:endParaRPr b="1" sz="23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0" name="Google Shape;310;p67"/>
          <p:cNvSpPr txBox="1"/>
          <p:nvPr/>
        </p:nvSpPr>
        <p:spPr>
          <a:xfrm>
            <a:off x="94250" y="436475"/>
            <a:ext cx="13044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sz="5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